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9" autoAdjust="0"/>
    <p:restoredTop sz="94660"/>
  </p:normalViewPr>
  <p:slideViewPr>
    <p:cSldViewPr>
      <p:cViewPr varScale="1">
        <p:scale>
          <a:sx n="93" d="100"/>
          <a:sy n="93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'Лист1 (2)'!$F$29</c:f>
              <c:strCache>
                <c:ptCount val="1"/>
                <c:pt idx="0">
                  <c:v>Собственные доходы</c:v>
                </c:pt>
              </c:strCache>
            </c:strRef>
          </c:tx>
          <c:invertIfNegative val="0"/>
          <c:cat>
            <c:strRef>
              <c:f>'Лист1 (2)'!$G$28:$I$28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'Лист1 (2)'!$G$29:$I$29</c:f>
              <c:numCache>
                <c:formatCode>General</c:formatCode>
                <c:ptCount val="3"/>
                <c:pt idx="0">
                  <c:v>217380.2</c:v>
                </c:pt>
                <c:pt idx="1">
                  <c:v>222079.4</c:v>
                </c:pt>
                <c:pt idx="2">
                  <c:v>235464.2</c:v>
                </c:pt>
              </c:numCache>
            </c:numRef>
          </c:val>
        </c:ser>
        <c:ser>
          <c:idx val="1"/>
          <c:order val="1"/>
          <c:tx>
            <c:strRef>
              <c:f>'Лист1 (2)'!$F$30</c:f>
              <c:strCache>
                <c:ptCount val="1"/>
                <c:pt idx="0">
                  <c:v>Безвозмездные поступления от других бюджетов бюджетной системы</c:v>
                </c:pt>
              </c:strCache>
            </c:strRef>
          </c:tx>
          <c:invertIfNegative val="0"/>
          <c:cat>
            <c:strRef>
              <c:f>'Лист1 (2)'!$G$28:$I$28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'Лист1 (2)'!$G$30:$I$30</c:f>
              <c:numCache>
                <c:formatCode>General</c:formatCode>
                <c:ptCount val="3"/>
                <c:pt idx="0">
                  <c:v>1520401.9</c:v>
                </c:pt>
                <c:pt idx="1">
                  <c:v>1179272.1000000001</c:v>
                </c:pt>
                <c:pt idx="2">
                  <c:v>1183935.2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677632"/>
        <c:axId val="52699904"/>
      </c:barChart>
      <c:catAx>
        <c:axId val="52677632"/>
        <c:scaling>
          <c:orientation val="minMax"/>
        </c:scaling>
        <c:delete val="0"/>
        <c:axPos val="b"/>
        <c:majorTickMark val="out"/>
        <c:minorTickMark val="none"/>
        <c:tickLblPos val="nextTo"/>
        <c:crossAx val="52699904"/>
        <c:crosses val="autoZero"/>
        <c:auto val="1"/>
        <c:lblAlgn val="ctr"/>
        <c:lblOffset val="100"/>
        <c:noMultiLvlLbl val="0"/>
      </c:catAx>
      <c:valAx>
        <c:axId val="52699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267763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ayout>
        <c:manualLayout>
          <c:xMode val="edge"/>
          <c:yMode val="edge"/>
          <c:x val="0.66167744288038399"/>
          <c:y val="0.31319854256523433"/>
          <c:w val="0.3191140203343743"/>
          <c:h val="0.59776720232339153"/>
        </c:manualLayout>
      </c:layout>
      <c:overlay val="0"/>
    </c:legend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768072686383825E-4"/>
          <c:y val="0.12291100182948365"/>
          <c:w val="0.60292467127112792"/>
          <c:h val="0.8565461125091558"/>
        </c:manualLayout>
      </c:layout>
      <c:pie3DChart>
        <c:varyColors val="1"/>
        <c:ser>
          <c:idx val="0"/>
          <c:order val="0"/>
          <c:tx>
            <c:strRef>
              <c:f>'Лист1 (2)'!$B$49</c:f>
              <c:strCache>
                <c:ptCount val="1"/>
                <c:pt idx="0">
                  <c:v>2023 год</c:v>
                </c:pt>
              </c:strCache>
            </c:strRef>
          </c:tx>
          <c:explosion val="25"/>
          <c:dPt>
            <c:idx val="0"/>
            <c:bubble3D val="0"/>
            <c:explosion val="0"/>
          </c:dPt>
          <c:dLbls>
            <c:dLbl>
              <c:idx val="0"/>
              <c:layout>
                <c:manualLayout>
                  <c:x val="-0.16216216216216223"/>
                  <c:y val="-0.179230950847084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8796068796068796E-2"/>
                  <c:y val="5.328487727886303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8651606794004488E-2"/>
                  <c:y val="1.209352395583689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2158259470003952E-2"/>
                  <c:y val="-1.945676090045352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457000025592684E-2"/>
                  <c:y val="-2.31299804256538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'Лист1 (2)'!$A$50:$A$54</c:f>
              <c:strCache>
                <c:ptCount val="5"/>
                <c:pt idx="0">
                  <c:v>Налог на доходы физических лиц</c:v>
                </c:pt>
                <c:pt idx="1">
                  <c:v>Налог, взимаемый в связи с применением упрощенной системы налогообложения</c:v>
                </c:pt>
                <c:pt idx="2">
                  <c:v>Единый сельскохозяйственный налог</c:v>
                </c:pt>
                <c:pt idx="3">
                  <c:v>Налог, взимаемый в связи с применением патентной системы налогообложения, зачисляемый в бюджеты муниципальных районов</c:v>
                </c:pt>
                <c:pt idx="4">
                  <c:v>Государственная пошлина по делам, рассматриваемым в судах общей юрисдикции, мировыми судьями  (за исключением Верховного Суда Российской Федерации)</c:v>
                </c:pt>
              </c:strCache>
            </c:strRef>
          </c:cat>
          <c:val>
            <c:numRef>
              <c:f>'Лист1 (2)'!$B$50:$B$54</c:f>
              <c:numCache>
                <c:formatCode>General</c:formatCode>
                <c:ptCount val="5"/>
                <c:pt idx="0">
                  <c:v>151474.1</c:v>
                </c:pt>
                <c:pt idx="1">
                  <c:v>41438.9</c:v>
                </c:pt>
                <c:pt idx="2">
                  <c:v>241.1</c:v>
                </c:pt>
                <c:pt idx="3">
                  <c:v>5747.5</c:v>
                </c:pt>
                <c:pt idx="4">
                  <c:v>4796.2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9502421352260548"/>
          <c:y val="4.4577548567620848E-2"/>
          <c:w val="0.39393939393939392"/>
          <c:h val="0.92257394613011312"/>
        </c:manualLayout>
      </c:layout>
      <c:overlay val="0"/>
      <c:txPr>
        <a:bodyPr/>
        <a:lstStyle/>
        <a:p>
          <a:pPr>
            <a:defRPr sz="120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121522309711286"/>
          <c:y val="0"/>
          <c:w val="0.80868066491688539"/>
          <c:h val="0.84749090216830991"/>
        </c:manualLayout>
      </c:layout>
      <c:pie3DChart>
        <c:varyColors val="1"/>
        <c:ser>
          <c:idx val="0"/>
          <c:order val="0"/>
          <c:tx>
            <c:strRef>
              <c:f>'Лист1 (2)'!$C$49</c:f>
              <c:strCache>
                <c:ptCount val="1"/>
                <c:pt idx="0">
                  <c:v>2024 год</c:v>
                </c:pt>
              </c:strCache>
            </c:strRef>
          </c:tx>
          <c:dPt>
            <c:idx val="0"/>
            <c:bubble3D val="0"/>
            <c:explosion val="1"/>
          </c:dPt>
          <c:dLbls>
            <c:dLbl>
              <c:idx val="0"/>
              <c:layout>
                <c:manualLayout>
                  <c:x val="-0.16666666666666671"/>
                  <c:y val="-0.1157407407407408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2777777777777777"/>
                  <c:y val="6.018518518518518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1111111111111112E-2"/>
                  <c:y val="3.240740740740740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5000000000000001E-2"/>
                  <c:y val="-2.314814814814814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5555555555555552E-2"/>
                  <c:y val="-2.314814814814814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'Лист1 (2)'!$A$50:$A$54</c:f>
              <c:strCache>
                <c:ptCount val="5"/>
                <c:pt idx="0">
                  <c:v>Налог на доходы физических лиц</c:v>
                </c:pt>
                <c:pt idx="1">
                  <c:v>Налог, взимаемый в связи с применением упрощенной системы налогообложения</c:v>
                </c:pt>
                <c:pt idx="2">
                  <c:v>Единый сельскохозяйственный налог</c:v>
                </c:pt>
                <c:pt idx="3">
                  <c:v>Налог, взимаемый в связи с применением патентной системы налогообложения, зачисляемый в бюджеты муниципальных районов</c:v>
                </c:pt>
                <c:pt idx="4">
                  <c:v>Государственная пошлина по делам, рассматриваемым в судах общей юрисдикции, мировыми судьями  (за исключением Верховного Суда Российской Федерации)</c:v>
                </c:pt>
              </c:strCache>
            </c:strRef>
          </c:cat>
          <c:val>
            <c:numRef>
              <c:f>'Лист1 (2)'!$C$50:$C$54</c:f>
              <c:numCache>
                <c:formatCode>General</c:formatCode>
                <c:ptCount val="5"/>
                <c:pt idx="0">
                  <c:v>154019.1</c:v>
                </c:pt>
                <c:pt idx="1">
                  <c:v>42911.7</c:v>
                </c:pt>
                <c:pt idx="2">
                  <c:v>230</c:v>
                </c:pt>
                <c:pt idx="3">
                  <c:v>6011.9</c:v>
                </c:pt>
                <c:pt idx="4">
                  <c:v>5016.8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055555555555558E-2"/>
          <c:y val="0.12481566106847435"/>
          <c:w val="0.81944444444444442"/>
          <c:h val="0.39599105767144549"/>
        </c:manualLayout>
      </c:layout>
      <c:pie3DChart>
        <c:varyColors val="1"/>
        <c:ser>
          <c:idx val="0"/>
          <c:order val="0"/>
          <c:tx>
            <c:strRef>
              <c:f>'Лист1 (2)'!$D$49</c:f>
              <c:strCache>
                <c:ptCount val="1"/>
                <c:pt idx="0">
                  <c:v>2025 год</c:v>
                </c:pt>
              </c:strCache>
            </c:strRef>
          </c:tx>
          <c:dLbls>
            <c:dLbl>
              <c:idx val="0"/>
              <c:layout>
                <c:manualLayout>
                  <c:x val="-0.18312985065151491"/>
                  <c:y val="-0.1608896825671464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2500000000000003"/>
                  <c:y val="3.631205349308730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1111111111111112E-2"/>
                  <c:y val="6.808510029953870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3888888888888939E-2"/>
                  <c:y val="-6.80851002995386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0555555555555561E-2"/>
                  <c:y val="-6.808688731004525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'Лист1 (2)'!$A$50:$A$54</c:f>
              <c:strCache>
                <c:ptCount val="5"/>
                <c:pt idx="0">
                  <c:v>Налог на доходы физических лиц</c:v>
                </c:pt>
                <c:pt idx="1">
                  <c:v>Налог, взимаемый в связи с применением упрощенной системы налогообложения</c:v>
                </c:pt>
                <c:pt idx="2">
                  <c:v>Единый сельскохозяйственный налог</c:v>
                </c:pt>
                <c:pt idx="3">
                  <c:v>Налог, взимаемый в связи с применением патентной системы налогообложения, зачисляемый в бюджеты муниципальных районов</c:v>
                </c:pt>
                <c:pt idx="4">
                  <c:v>Государственная пошлина по делам, рассматриваемым в судах общей юрисдикции, мировыми судьями  (за исключением Верховного Суда Российской Федерации)</c:v>
                </c:pt>
              </c:strCache>
            </c:strRef>
          </c:cat>
          <c:val>
            <c:numRef>
              <c:f>'Лист1 (2)'!$D$50:$D$54</c:f>
              <c:numCache>
                <c:formatCode>General</c:formatCode>
                <c:ptCount val="5"/>
                <c:pt idx="0">
                  <c:v>165509.1</c:v>
                </c:pt>
                <c:pt idx="1">
                  <c:v>44181.7</c:v>
                </c:pt>
                <c:pt idx="2">
                  <c:v>230</c:v>
                </c:pt>
                <c:pt idx="3">
                  <c:v>6252.4</c:v>
                </c:pt>
                <c:pt idx="4">
                  <c:v>5217.5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'Лист1 (2)'!$B$49</c:f>
              <c:strCache>
                <c:ptCount val="1"/>
                <c:pt idx="0">
                  <c:v>2023 год</c:v>
                </c:pt>
              </c:strCache>
            </c:strRef>
          </c:tx>
          <c:invertIfNegative val="0"/>
          <c:cat>
            <c:strRef>
              <c:f>'Лист1 (2)'!$B$30:$B$33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Прочие МБТ</c:v>
                </c:pt>
              </c:strCache>
            </c:strRef>
          </c:cat>
          <c:val>
            <c:numRef>
              <c:f>'Лист1 (2)'!$C$30:$C$33</c:f>
              <c:numCache>
                <c:formatCode>General</c:formatCode>
                <c:ptCount val="4"/>
                <c:pt idx="0">
                  <c:v>115133.9</c:v>
                </c:pt>
                <c:pt idx="1">
                  <c:v>318136.5</c:v>
                </c:pt>
                <c:pt idx="2">
                  <c:v>1076568.8999999999</c:v>
                </c:pt>
                <c:pt idx="3">
                  <c:v>10562.6</c:v>
                </c:pt>
              </c:numCache>
            </c:numRef>
          </c:val>
        </c:ser>
        <c:ser>
          <c:idx val="1"/>
          <c:order val="1"/>
          <c:tx>
            <c:strRef>
              <c:f>'Лист1 (2)'!$C$49</c:f>
              <c:strCache>
                <c:ptCount val="1"/>
                <c:pt idx="0">
                  <c:v>2024 год</c:v>
                </c:pt>
              </c:strCache>
            </c:strRef>
          </c:tx>
          <c:invertIfNegative val="0"/>
          <c:cat>
            <c:strRef>
              <c:f>'Лист1 (2)'!$B$30:$B$33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Прочие МБТ</c:v>
                </c:pt>
              </c:strCache>
            </c:strRef>
          </c:cat>
          <c:val>
            <c:numRef>
              <c:f>'Лист1 (2)'!$D$30:$D$33</c:f>
              <c:numCache>
                <c:formatCode>General</c:formatCode>
                <c:ptCount val="4"/>
                <c:pt idx="0">
                  <c:v>82709.600000000006</c:v>
                </c:pt>
                <c:pt idx="1">
                  <c:v>109409.99999999997</c:v>
                </c:pt>
                <c:pt idx="2">
                  <c:v>976589.90000000014</c:v>
                </c:pt>
                <c:pt idx="3">
                  <c:v>10562.6</c:v>
                </c:pt>
              </c:numCache>
            </c:numRef>
          </c:val>
        </c:ser>
        <c:ser>
          <c:idx val="2"/>
          <c:order val="2"/>
          <c:tx>
            <c:strRef>
              <c:f>'Лист1 (2)'!$D$49</c:f>
              <c:strCache>
                <c:ptCount val="1"/>
                <c:pt idx="0">
                  <c:v>2025 год</c:v>
                </c:pt>
              </c:strCache>
            </c:strRef>
          </c:tx>
          <c:invertIfNegative val="0"/>
          <c:cat>
            <c:strRef>
              <c:f>'Лист1 (2)'!$B$30:$B$33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Прочие МБТ</c:v>
                </c:pt>
              </c:strCache>
            </c:strRef>
          </c:cat>
          <c:val>
            <c:numRef>
              <c:f>'Лист1 (2)'!$E$30:$E$33</c:f>
              <c:numCache>
                <c:formatCode>General</c:formatCode>
                <c:ptCount val="4"/>
                <c:pt idx="0">
                  <c:v>98538.4</c:v>
                </c:pt>
                <c:pt idx="1">
                  <c:v>98314.999999999985</c:v>
                </c:pt>
                <c:pt idx="2">
                  <c:v>976519.2</c:v>
                </c:pt>
                <c:pt idx="3">
                  <c:v>10562.6</c:v>
                </c:pt>
              </c:numCache>
            </c:numRef>
          </c:val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3831936"/>
        <c:axId val="53841920"/>
      </c:barChart>
      <c:catAx>
        <c:axId val="53831936"/>
        <c:scaling>
          <c:orientation val="maxMin"/>
        </c:scaling>
        <c:delete val="0"/>
        <c:axPos val="l"/>
        <c:majorTickMark val="out"/>
        <c:minorTickMark val="none"/>
        <c:tickLblPos val="nextTo"/>
        <c:crossAx val="53841920"/>
        <c:crosses val="autoZero"/>
        <c:auto val="1"/>
        <c:lblAlgn val="ctr"/>
        <c:lblOffset val="100"/>
        <c:noMultiLvlLbl val="0"/>
      </c:catAx>
      <c:valAx>
        <c:axId val="53841920"/>
        <c:scaling>
          <c:orientation val="minMax"/>
        </c:scaling>
        <c:delete val="0"/>
        <c:axPos val="t"/>
        <c:majorGridlines/>
        <c:numFmt formatCode="0%" sourceLinked="1"/>
        <c:majorTickMark val="out"/>
        <c:minorTickMark val="none"/>
        <c:tickLblPos val="nextTo"/>
        <c:crossAx val="538319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112494469096171"/>
          <c:y val="0.64576050263293938"/>
          <c:w val="8.2745468047593362E-2"/>
          <c:h val="0.3542394973670606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Лист3!$B$1</c:f>
              <c:strCache>
                <c:ptCount val="1"/>
                <c:pt idx="0">
                  <c:v>2023 год</c:v>
                </c:pt>
              </c:strCache>
            </c:strRef>
          </c:tx>
          <c:invertIfNegative val="0"/>
          <c:cat>
            <c:strRef>
              <c:f>Лист3!$A$2:$A$11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Лист3!$B$2:$B$11</c:f>
              <c:numCache>
                <c:formatCode>General</c:formatCode>
                <c:ptCount val="10"/>
                <c:pt idx="0">
                  <c:v>122584.79999999997</c:v>
                </c:pt>
                <c:pt idx="1">
                  <c:v>10583.7</c:v>
                </c:pt>
                <c:pt idx="2">
                  <c:v>1669.8</c:v>
                </c:pt>
                <c:pt idx="3">
                  <c:v>24551.5</c:v>
                </c:pt>
                <c:pt idx="4">
                  <c:v>36152.199999999997</c:v>
                </c:pt>
                <c:pt idx="5">
                  <c:v>1246292.5</c:v>
                </c:pt>
                <c:pt idx="6">
                  <c:v>63015.8</c:v>
                </c:pt>
                <c:pt idx="7">
                  <c:v>29164</c:v>
                </c:pt>
                <c:pt idx="8">
                  <c:v>17991.599999999999</c:v>
                </c:pt>
                <c:pt idx="9">
                  <c:v>202390.6</c:v>
                </c:pt>
              </c:numCache>
            </c:numRef>
          </c:val>
        </c:ser>
        <c:ser>
          <c:idx val="1"/>
          <c:order val="1"/>
          <c:tx>
            <c:strRef>
              <c:f>Лист3!$C$1</c:f>
              <c:strCache>
                <c:ptCount val="1"/>
                <c:pt idx="0">
                  <c:v>2024 год</c:v>
                </c:pt>
              </c:strCache>
            </c:strRef>
          </c:tx>
          <c:invertIfNegative val="0"/>
          <c:cat>
            <c:strRef>
              <c:f>Лист3!$A$2:$A$11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Лист3!$C$2:$C$11</c:f>
              <c:numCache>
                <c:formatCode>General</c:formatCode>
                <c:ptCount val="10"/>
                <c:pt idx="0">
                  <c:v>97771.9</c:v>
                </c:pt>
                <c:pt idx="1">
                  <c:v>9176.9</c:v>
                </c:pt>
                <c:pt idx="2">
                  <c:v>1754.2</c:v>
                </c:pt>
                <c:pt idx="3">
                  <c:v>19352.8</c:v>
                </c:pt>
                <c:pt idx="4">
                  <c:v>898.2</c:v>
                </c:pt>
                <c:pt idx="5">
                  <c:v>1019241.3999999999</c:v>
                </c:pt>
                <c:pt idx="6">
                  <c:v>52578.8</c:v>
                </c:pt>
                <c:pt idx="7">
                  <c:v>29408.400000000001</c:v>
                </c:pt>
                <c:pt idx="8">
                  <c:v>17289.400000000001</c:v>
                </c:pt>
                <c:pt idx="9">
                  <c:v>161062.6</c:v>
                </c:pt>
              </c:numCache>
            </c:numRef>
          </c:val>
        </c:ser>
        <c:ser>
          <c:idx val="2"/>
          <c:order val="2"/>
          <c:tx>
            <c:strRef>
              <c:f>Лист3!$D$1</c:f>
              <c:strCache>
                <c:ptCount val="1"/>
                <c:pt idx="0">
                  <c:v>2025 год</c:v>
                </c:pt>
              </c:strCache>
            </c:strRef>
          </c:tx>
          <c:invertIfNegative val="0"/>
          <c:cat>
            <c:strRef>
              <c:f>Лист3!$A$2:$A$11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Лист3!$D$2:$D$11</c:f>
              <c:numCache>
                <c:formatCode>General</c:formatCode>
                <c:ptCount val="10"/>
                <c:pt idx="0">
                  <c:v>98265.4</c:v>
                </c:pt>
                <c:pt idx="1">
                  <c:v>8658.9</c:v>
                </c:pt>
                <c:pt idx="2">
                  <c:v>1301.5</c:v>
                </c:pt>
                <c:pt idx="3">
                  <c:v>17738.2</c:v>
                </c:pt>
                <c:pt idx="4">
                  <c:v>1818.4</c:v>
                </c:pt>
                <c:pt idx="5">
                  <c:v>1027136.9000000001</c:v>
                </c:pt>
                <c:pt idx="6">
                  <c:v>52235.200000000004</c:v>
                </c:pt>
                <c:pt idx="7">
                  <c:v>29395.4</c:v>
                </c:pt>
                <c:pt idx="8">
                  <c:v>16928.599999999999</c:v>
                </c:pt>
                <c:pt idx="9">
                  <c:v>163168.29999999999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3917952"/>
        <c:axId val="53919744"/>
        <c:axId val="184729088"/>
      </c:bar3DChart>
      <c:catAx>
        <c:axId val="539179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53919744"/>
        <c:crosses val="autoZero"/>
        <c:auto val="1"/>
        <c:lblAlgn val="ctr"/>
        <c:lblOffset val="100"/>
        <c:noMultiLvlLbl val="0"/>
      </c:catAx>
      <c:valAx>
        <c:axId val="53919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3917952"/>
        <c:crosses val="autoZero"/>
        <c:crossBetween val="between"/>
      </c:valAx>
      <c:serAx>
        <c:axId val="1847290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53919744"/>
        <c:crosses val="autoZero"/>
      </c:serAx>
    </c:plotArea>
    <c:legend>
      <c:legendPos val="r"/>
      <c:layout>
        <c:manualLayout>
          <c:xMode val="edge"/>
          <c:yMode val="edge"/>
          <c:x val="0.84467187300584601"/>
          <c:y val="0.7801544519116338"/>
          <c:w val="0.13783695750977165"/>
          <c:h val="0.19475452312147004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solidFill>
            <a:sysClr val="windowText" lastClr="000000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358792724040032E-2"/>
          <c:y val="2.9210868848152546E-2"/>
          <c:w val="0.74822649258286567"/>
          <c:h val="0.9019828517591661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Лист3!$A$12</c:f>
              <c:strCache>
                <c:ptCount val="1"/>
                <c:pt idx="0">
                  <c:v>Всего расходы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031942878617061E-2"/>
                  <c:y val="0.417421358978565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0191657271702363E-3"/>
                  <c:y val="0.348426093031695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038331454340473E-2"/>
                  <c:y val="0.372574436113100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Лист3!$B$1:$D$1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Лист3!$B$12:$D$12</c:f>
              <c:numCache>
                <c:formatCode>General</c:formatCode>
                <c:ptCount val="3"/>
                <c:pt idx="0">
                  <c:v>1754396.5000000002</c:v>
                </c:pt>
                <c:pt idx="1">
                  <c:v>1408534.5999999999</c:v>
                </c:pt>
                <c:pt idx="2">
                  <c:v>1416646.8</c:v>
                </c:pt>
              </c:numCache>
            </c:numRef>
          </c:val>
        </c:ser>
        <c:ser>
          <c:idx val="1"/>
          <c:order val="1"/>
          <c:tx>
            <c:strRef>
              <c:f>Лист3!$A$13</c:f>
              <c:strCache>
                <c:ptCount val="1"/>
                <c:pt idx="0">
                  <c:v>Социально-ориентированные расходы</c:v>
                </c:pt>
              </c:strCache>
            </c:strRef>
          </c:tx>
          <c:invertIfNegative val="0"/>
          <c:cat>
            <c:strRef>
              <c:f>Лист3!$B$1:$D$1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Лист3!$B$13:$D$13</c:f>
              <c:numCache>
                <c:formatCode>General</c:formatCode>
                <c:ptCount val="3"/>
                <c:pt idx="0">
                  <c:v>1356463.9000000001</c:v>
                </c:pt>
                <c:pt idx="1">
                  <c:v>1118517.9999999998</c:v>
                </c:pt>
                <c:pt idx="2">
                  <c:v>1125696.1000000001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one"/>
        <c:axId val="54026240"/>
        <c:axId val="54027776"/>
        <c:axId val="184952576"/>
      </c:bar3DChart>
      <c:catAx>
        <c:axId val="54026240"/>
        <c:scaling>
          <c:orientation val="minMax"/>
        </c:scaling>
        <c:delete val="0"/>
        <c:axPos val="b"/>
        <c:majorTickMark val="out"/>
        <c:minorTickMark val="none"/>
        <c:tickLblPos val="nextTo"/>
        <c:crossAx val="54027776"/>
        <c:crosses val="autoZero"/>
        <c:auto val="1"/>
        <c:lblAlgn val="ctr"/>
        <c:lblOffset val="100"/>
        <c:noMultiLvlLbl val="0"/>
      </c:catAx>
      <c:valAx>
        <c:axId val="540277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4026240"/>
        <c:crosses val="autoZero"/>
        <c:crossBetween val="between"/>
      </c:valAx>
      <c:serAx>
        <c:axId val="184952576"/>
        <c:scaling>
          <c:orientation val="minMax"/>
        </c:scaling>
        <c:delete val="1"/>
        <c:axPos val="b"/>
        <c:majorTickMark val="out"/>
        <c:minorTickMark val="none"/>
        <c:tickLblPos val="nextTo"/>
        <c:crossAx val="54027776"/>
        <c:crosses val="autoZero"/>
      </c:serAx>
    </c:plotArea>
    <c:legend>
      <c:legendPos val="r"/>
      <c:layout>
        <c:manualLayout>
          <c:xMode val="edge"/>
          <c:yMode val="edge"/>
          <c:x val="0.80684608453794027"/>
          <c:y val="0.19268503498114312"/>
          <c:w val="0.18240769690523118"/>
          <c:h val="0.6111801667403702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11657135397769E-2"/>
          <c:y val="3.2075535221622882E-2"/>
          <c:w val="0.78426625546872153"/>
          <c:h val="0.8955494347506424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'для Бюджета для граждан'!$A$86</c:f>
              <c:strCache>
                <c:ptCount val="1"/>
                <c:pt idx="0">
                  <c:v>Программные расходы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329733894301599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0475104479216458E-3"/>
                  <c:y val="0.253051593301227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0.237715133101153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'для Бюджета для граждан'!$B$85:$D$85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'для Бюджета для граждан'!$B$86:$D$86</c:f>
              <c:numCache>
                <c:formatCode>General</c:formatCode>
                <c:ptCount val="3"/>
                <c:pt idx="0">
                  <c:v>1732842.3</c:v>
                </c:pt>
                <c:pt idx="1">
                  <c:v>1390125.2</c:v>
                </c:pt>
                <c:pt idx="2">
                  <c:v>1388168.7999999998</c:v>
                </c:pt>
              </c:numCache>
            </c:numRef>
          </c:val>
        </c:ser>
        <c:ser>
          <c:idx val="1"/>
          <c:order val="1"/>
          <c:tx>
            <c:strRef>
              <c:f>'для Бюджета для граждан'!$A$87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5237552239608201E-2"/>
                  <c:y val="-2.8890320514220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285062687529875E-2"/>
                  <c:y val="-3.1779352565642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237552239608229E-2"/>
                  <c:y val="-1.4445160257110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'для Бюджета для граждан'!$B$85:$D$85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'для Бюджета для граждан'!$B$87:$D$87</c:f>
              <c:numCache>
                <c:formatCode>General</c:formatCode>
                <c:ptCount val="3"/>
                <c:pt idx="0">
                  <c:v>21554.2</c:v>
                </c:pt>
                <c:pt idx="1">
                  <c:v>18409.400000000001</c:v>
                </c:pt>
                <c:pt idx="2">
                  <c:v>28478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5351808"/>
        <c:axId val="85357696"/>
        <c:axId val="0"/>
      </c:bar3DChart>
      <c:catAx>
        <c:axId val="85351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5357696"/>
        <c:crosses val="autoZero"/>
        <c:auto val="1"/>
        <c:lblAlgn val="ctr"/>
        <c:lblOffset val="100"/>
        <c:noMultiLvlLbl val="0"/>
      </c:catAx>
      <c:valAx>
        <c:axId val="85357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53518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085907159873842"/>
          <c:y val="0.23108047978860477"/>
          <c:w val="0.12999839705749669"/>
          <c:h val="0.62162096991402971"/>
        </c:manualLayout>
      </c:layout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4239518418186157E-2"/>
          <c:y val="1.5375672544320472E-2"/>
          <c:w val="0.71792002251404086"/>
          <c:h val="0.9341029568143222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Лист4!$J$13</c:f>
              <c:strCache>
                <c:ptCount val="1"/>
                <c:pt idx="0">
                  <c:v>Дотации на выравнивание бюджетной обеспеченности субъектов Российской Федерации и муниципальных образований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7677672631267821E-2"/>
                  <c:y val="0.279671306362785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6070611482970662E-2"/>
                  <c:y val="0.221721396035361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8927100669347294E-2"/>
                  <c:y val="0.277151745044201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Лист4!$K$12:$M$12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Лист4!$K$13:$M$13</c:f>
              <c:numCache>
                <c:formatCode>General</c:formatCode>
                <c:ptCount val="3"/>
                <c:pt idx="0">
                  <c:v>190434.4</c:v>
                </c:pt>
                <c:pt idx="1">
                  <c:v>150153.9</c:v>
                </c:pt>
                <c:pt idx="2">
                  <c:v>151171</c:v>
                </c:pt>
              </c:numCache>
            </c:numRef>
          </c:val>
        </c:ser>
        <c:ser>
          <c:idx val="1"/>
          <c:order val="1"/>
          <c:tx>
            <c:strRef>
              <c:f>Лист4!$J$14</c:f>
              <c:strCache>
                <c:ptCount val="1"/>
                <c:pt idx="0">
                  <c:v>Прочие межбюджетные трансферты общего характера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4.8213099851391423E-3"/>
                  <c:y val="4.0312782706683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1249428038079504E-2"/>
                  <c:y val="3.2754098750932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9284733779564862E-2"/>
                  <c:y val="3.2754297141587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Лист4!$K$12:$M$12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Лист4!$K$14:$M$14</c:f>
              <c:numCache>
                <c:formatCode>General</c:formatCode>
                <c:ptCount val="3"/>
                <c:pt idx="0">
                  <c:v>11956.2</c:v>
                </c:pt>
                <c:pt idx="1">
                  <c:v>10908.7</c:v>
                </c:pt>
                <c:pt idx="2">
                  <c:v>11997.3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pyramid"/>
        <c:axId val="95403008"/>
        <c:axId val="95408896"/>
        <c:axId val="94969344"/>
      </c:bar3DChart>
      <c:catAx>
        <c:axId val="95403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5408896"/>
        <c:crosses val="autoZero"/>
        <c:auto val="1"/>
        <c:lblAlgn val="ctr"/>
        <c:lblOffset val="100"/>
        <c:noMultiLvlLbl val="0"/>
      </c:catAx>
      <c:valAx>
        <c:axId val="95408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5403008"/>
        <c:crosses val="autoZero"/>
        <c:crossBetween val="between"/>
      </c:valAx>
      <c:serAx>
        <c:axId val="94969344"/>
        <c:scaling>
          <c:orientation val="maxMin"/>
        </c:scaling>
        <c:delete val="1"/>
        <c:axPos val="b"/>
        <c:majorTickMark val="out"/>
        <c:minorTickMark val="none"/>
        <c:tickLblPos val="nextTo"/>
        <c:crossAx val="95408896"/>
        <c:crosses val="autoZero"/>
      </c:serAx>
    </c:plotArea>
    <c:legend>
      <c:legendPos val="r"/>
      <c:layout>
        <c:manualLayout>
          <c:xMode val="edge"/>
          <c:yMode val="edge"/>
          <c:x val="0.82751488619476277"/>
          <c:y val="9.8763034266033917E-2"/>
          <c:w val="0.16284274691545492"/>
          <c:h val="0.6588589363086641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0.19652</cdr:x>
      <cdr:y>0.47826</cdr:y>
    </cdr:from>
    <cdr:to>
      <cdr:x>0.27428</cdr:x>
      <cdr:y>0.53623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637928" y="2376264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98,8%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0.41251</cdr:x>
      <cdr:y>0.49275</cdr:y>
    </cdr:from>
    <cdr:to>
      <cdr:x>0.4989</cdr:x>
      <cdr:y>0.55072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438128" y="2448272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98,7%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0.64578</cdr:x>
      <cdr:y>0.52174</cdr:y>
    </cdr:from>
    <cdr:to>
      <cdr:x>0.72353</cdr:x>
      <cdr:y>0.57971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382344" y="2592288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98,0%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600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fin37@gfu.ru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476672"/>
            <a:ext cx="662473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800" b="1" dirty="0">
                <a:solidFill>
                  <a:srgbClr val="000000"/>
                </a:solidFill>
                <a:latin typeface="Times New Roman"/>
              </a:rPr>
              <a:t>Проект</a:t>
            </a:r>
            <a:r>
              <a:rPr lang="ru-RU" sz="4400" b="1" dirty="0">
                <a:solidFill>
                  <a:srgbClr val="000000"/>
                </a:solidFill>
                <a:latin typeface="Times New Roman"/>
              </a:rPr>
              <a:t> </a:t>
            </a:r>
            <a:endParaRPr lang="ru-RU" sz="4400" b="1" dirty="0" smtClean="0">
              <a:solidFill>
                <a:srgbClr val="000000"/>
              </a:solidFill>
              <a:latin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4400" b="1" dirty="0" smtClean="0">
                <a:solidFill>
                  <a:srgbClr val="000000"/>
                </a:solidFill>
                <a:latin typeface="Times New Roman"/>
              </a:rPr>
              <a:t>бюджета </a:t>
            </a:r>
          </a:p>
          <a:p>
            <a:pPr algn="ctr">
              <a:spcAft>
                <a:spcPts val="0"/>
              </a:spcAft>
            </a:pPr>
            <a:r>
              <a:rPr lang="ru-RU" sz="4400" b="1" dirty="0" smtClean="0">
                <a:solidFill>
                  <a:srgbClr val="000000"/>
                </a:solidFill>
                <a:latin typeface="Times New Roman"/>
              </a:rPr>
              <a:t>Чунского </a:t>
            </a:r>
            <a:r>
              <a:rPr lang="ru-RU" sz="4400" b="1" dirty="0">
                <a:solidFill>
                  <a:srgbClr val="000000"/>
                </a:solidFill>
                <a:latin typeface="Times New Roman"/>
              </a:rPr>
              <a:t>районного муниципального образования </a:t>
            </a:r>
            <a:endParaRPr lang="ru-RU" sz="44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4400" b="1" dirty="0">
                <a:solidFill>
                  <a:srgbClr val="000000"/>
                </a:solidFill>
                <a:latin typeface="Times New Roman"/>
              </a:rPr>
              <a:t>на 2023 год </a:t>
            </a:r>
            <a:endParaRPr lang="ru-RU" sz="44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4400" b="1" dirty="0">
                <a:solidFill>
                  <a:srgbClr val="000000"/>
                </a:solidFill>
                <a:latin typeface="Times New Roman"/>
              </a:rPr>
              <a:t>и плановый период </a:t>
            </a:r>
            <a:endParaRPr lang="ru-RU" sz="44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4400" b="1" dirty="0">
                <a:solidFill>
                  <a:srgbClr val="000000"/>
                </a:solidFill>
                <a:latin typeface="Times New Roman"/>
              </a:rPr>
              <a:t>2024 и 2025 годов</a:t>
            </a:r>
            <a:endParaRPr lang="ru-RU" sz="4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5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431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260648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Неналоговые доходы бюджета на 2023-2025 годы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681885"/>
              </p:ext>
            </p:extLst>
          </p:nvPr>
        </p:nvGraphicFramePr>
        <p:xfrm>
          <a:off x="179512" y="1030239"/>
          <a:ext cx="8568953" cy="5373669"/>
        </p:xfrm>
        <a:graphic>
          <a:graphicData uri="http://schemas.openxmlformats.org/drawingml/2006/table">
            <a:tbl>
              <a:tblPr/>
              <a:tblGrid>
                <a:gridCol w="4298152"/>
                <a:gridCol w="1863835"/>
                <a:gridCol w="1203483"/>
                <a:gridCol w="1203483"/>
              </a:tblGrid>
              <a:tr h="389170"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1048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Доходы, получаемые в виде арендной платы за земельные участки, государственная собственность на которые не разграничена, а также средства от продажи права на заключение договоров аренды указанных земельных участков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00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от сдачи в аренду имущества, составляющего государственную (муниципальную) казну (за исключением земельных участков)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17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Плата за выбросы загрязняющих веществ в атмосферный воздух стационарными объектами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17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Плата за сбросы загрязняющих веществ в водные объекты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17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Плата за размещение отходов производства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00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доходы от оказания платных услуг (работ) получателями средств бюджетов муниципальных районов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00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Доходы, поступающие в порядке возмещения расходов, понесенных в связи с эксплуатацией имущества муниципальных районов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00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от продажи земельных участков, государственная собственность на которые не разграничена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00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Административные штрафы, установленные Кодексом Российской Федерации об административных правонарушениях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944,5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987,9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1027,4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17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Платежи в целях возмещения причиненного ущерба (убытков)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1688,6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1766,3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1836,9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17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неналоговые доходы бюджетов муниципальных районов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7997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188640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Безвозмездные поступления от других бюджетов бюджетной системы Российской Федерации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5841123"/>
              </p:ext>
            </p:extLst>
          </p:nvPr>
        </p:nvGraphicFramePr>
        <p:xfrm>
          <a:off x="413792" y="1030238"/>
          <a:ext cx="8262664" cy="5279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99473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116632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Расходы бюджета по основным функциям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5986116"/>
              </p:ext>
            </p:extLst>
          </p:nvPr>
        </p:nvGraphicFramePr>
        <p:xfrm>
          <a:off x="251520" y="515954"/>
          <a:ext cx="8712968" cy="5937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0907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260648"/>
            <a:ext cx="73448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Бюджет Чунского районного муниципального образования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2023-2025 годы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социально ориентирован.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Доля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расходов бюджета на социальную сферу (образование, культура, физическая культура, социальная политика)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составила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2023 год – 77,3%, на 2024 год – 79,4%, на 2025 год – 79,5%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4475450"/>
              </p:ext>
            </p:extLst>
          </p:nvPr>
        </p:nvGraphicFramePr>
        <p:xfrm>
          <a:off x="833896" y="1462434"/>
          <a:ext cx="7986575" cy="5062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71281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332656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Бюджет Чунского районного муниципального образования формируется в рамках государственных и муниципальных программ. </a:t>
            </a:r>
            <a:r>
              <a:rPr lang="ru-RU" dirty="0" smtClean="0"/>
              <a:t>В 2023-2025 </a:t>
            </a:r>
            <a:r>
              <a:rPr lang="ru-RU" dirty="0"/>
              <a:t>годах будет осуществляться реализация </a:t>
            </a:r>
          </a:p>
          <a:p>
            <a:pPr algn="ctr"/>
            <a:r>
              <a:rPr lang="ru-RU" dirty="0" smtClean="0"/>
              <a:t>16 </a:t>
            </a:r>
            <a:r>
              <a:rPr lang="ru-RU" dirty="0"/>
              <a:t>муниципальных и </a:t>
            </a:r>
            <a:r>
              <a:rPr lang="ru-RU" dirty="0" smtClean="0"/>
              <a:t>5 </a:t>
            </a:r>
            <a:r>
              <a:rPr lang="ru-RU" dirty="0"/>
              <a:t>региональных программ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559172"/>
              </p:ext>
            </p:extLst>
          </p:nvPr>
        </p:nvGraphicFramePr>
        <p:xfrm>
          <a:off x="107504" y="1532975"/>
          <a:ext cx="8928991" cy="5257392"/>
        </p:xfrm>
        <a:graphic>
          <a:graphicData uri="http://schemas.openxmlformats.org/drawingml/2006/table">
            <a:tbl>
              <a:tblPr/>
              <a:tblGrid>
                <a:gridCol w="5718808"/>
                <a:gridCol w="1070061"/>
                <a:gridCol w="1070061"/>
                <a:gridCol w="1070061"/>
              </a:tblGrid>
              <a:tr h="3210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Наименование программы, подпрограммы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Ассигнования </a:t>
                      </a:r>
                      <a:r>
                        <a:rPr lang="ru-RU" sz="1050" b="0" i="0" u="none" strike="noStrike" dirty="0" smtClean="0">
                          <a:effectLst/>
                          <a:latin typeface="Times New Roman"/>
                        </a:rPr>
                        <a:t>2023 </a:t>
                      </a:r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Ассигнования </a:t>
                      </a:r>
                      <a:r>
                        <a:rPr lang="ru-RU" sz="1050" b="0" i="0" u="none" strike="noStrike" dirty="0" smtClean="0">
                          <a:effectLst/>
                          <a:latin typeface="Times New Roman"/>
                        </a:rPr>
                        <a:t>2024 </a:t>
                      </a:r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Ассигнования </a:t>
                      </a:r>
                      <a:r>
                        <a:rPr lang="ru-RU" sz="1050" b="0" i="0" u="none" strike="noStrike" dirty="0" smtClean="0">
                          <a:effectLst/>
                          <a:latin typeface="Times New Roman"/>
                        </a:rPr>
                        <a:t>2025 </a:t>
                      </a:r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5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Государственные и муниципальные программы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1 732 842,3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1 390 125,2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1 388 168,8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Муниципальная программа Чунского районного муниципального образования "Социальная поддержка населения"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377,0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167,0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149,0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05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Подпрограмма "Оказание мер социальной поддержки отдельным категориям граждан"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30,0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30,0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30,0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Подпрограмма "Поддержка социально ориентированных некоммерческих организаций Чунского районного муниципального образования"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30,0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30,0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30,0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5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Подпрограмма "Ветераны и ветеранское движение"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292,0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82,0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82,0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5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Подпрограмма "Укрепление семьи, поддержка материнства и детства"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25,0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25,0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7,0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5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Муниципальная программа Чунского районного муниципального образования "Здоровье"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10,0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10,0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15,0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05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Подпрограмма "Создание условий для оказания медицинской помощи населению"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10,0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10,0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10,0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5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Подпрограмма "Профилактика ВИЧ-инфекции, укрепление здоровья населения"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5,0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Муниципальная программа Чунского районного муниципального образования "Развитие системы образования"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1 244 332,6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1 010 612,6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1 030 134,6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05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Подпрограмма "Дошкольное образование"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377 790,2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280 551,1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274 643,1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5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Подпрограмма "Начальное общее, основное общее, среднее общее образование"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775 659,8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657 207,0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681 816,6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5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Подпрограмма "Дополнительное образование детей в сфере образования"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29 758,1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26 080,2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25 408,8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5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Подпрограмма "Отдых, оздоровление и занятость детей и подростков"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4 033,0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4 033,0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4 110,3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Подпрограмма "Обеспечение реализации и прочие мероприятия муниципальной программы"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57 091,5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42 741,4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44 155,8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Муниципальная программа Чунского районного муниципального образования "Развитие культуры, спорта и молодежной политики"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99 002,4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84 953,1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84 265,1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05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Подпрограмма "Развитие библиотечного дела"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13 092,8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10 946,4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10 203,0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5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Подпрограмма "Организация досуга и предоставление услуг организаций культуры"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26 882,0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22 400,0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22 401,8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5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Подпрограмма "Развитие физической культуры и массового спорта"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17 991,6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17 289,4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16 728,6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5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Подпрограмма "Дополнительное образование детей в сфере культуры и спорта"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16 958,6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14 059,7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14 538,0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5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Подпрограмма "Молодежная политика"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20,0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1 300,0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1 300,0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Подпрограмма "Комплексные меры профилактики наркомании и других социально-негативных явлений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55,0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55,0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55,0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5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Подпрограмма "Патриотическое воспитание детей и молодежи"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80,0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300,0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300,0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5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Подпрограмма "Обеспечение реализации муниципальной программы"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23 922,4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18 602,6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18 738,8</a:t>
                      </a:r>
                    </a:p>
                  </a:txBody>
                  <a:tcPr marL="5657" marR="5657" marT="56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1549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952380"/>
              </p:ext>
            </p:extLst>
          </p:nvPr>
        </p:nvGraphicFramePr>
        <p:xfrm>
          <a:off x="179512" y="515954"/>
          <a:ext cx="8784977" cy="6175642"/>
        </p:xfrm>
        <a:graphic>
          <a:graphicData uri="http://schemas.openxmlformats.org/drawingml/2006/table">
            <a:tbl>
              <a:tblPr/>
              <a:tblGrid>
                <a:gridCol w="5544647"/>
                <a:gridCol w="1080110"/>
                <a:gridCol w="1080110"/>
                <a:gridCol w="1080110"/>
              </a:tblGrid>
              <a:tr h="3005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Наименование программы, подпрограммы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Ассигнования </a:t>
                      </a:r>
                      <a:r>
                        <a:rPr lang="ru-RU" sz="1050" b="0" i="0" u="none" strike="noStrike" dirty="0" smtClean="0">
                          <a:effectLst/>
                          <a:latin typeface="Times New Roman"/>
                        </a:rPr>
                        <a:t>2023 </a:t>
                      </a:r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Ассигнования </a:t>
                      </a:r>
                      <a:r>
                        <a:rPr lang="ru-RU" sz="1050" b="0" i="0" u="none" strike="noStrike" dirty="0" smtClean="0">
                          <a:effectLst/>
                          <a:latin typeface="Times New Roman"/>
                        </a:rPr>
                        <a:t>2024 </a:t>
                      </a:r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Ассигнования </a:t>
                      </a:r>
                      <a:r>
                        <a:rPr lang="ru-RU" sz="1050" b="0" i="0" u="none" strike="noStrike" dirty="0" smtClean="0">
                          <a:effectLst/>
                          <a:latin typeface="Times New Roman"/>
                        </a:rPr>
                        <a:t>2025 </a:t>
                      </a:r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5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Муниципальная программа Чунского районного муниципального образования "Безопасность"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12 700,2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20 731,8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8 657,9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02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Подпрограмма "Предупреждение чрезвычайных ситуаций"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60,0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95,0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85,0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5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Подпрограмма "Профилактика правонарушений, экстремистской и террористической деятельности"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2 131,5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11 564,9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10,0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2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Подпрограмма "Безопасность дорожного движения".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85,0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2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Подпрограмма "Развитие, содержание и обеспечение деятельности ЕДДС Чунского района"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10 423,7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9 071,9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8 562,9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2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Муниципальная программа Чунского районного муниципального образования "Транспорт"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1 532,8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1 612,2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1 154,5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508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Муниципальная программа Чунского районного муниципального образования "Развитие коммунальной инфраструктуры объектов социальной сферы, находящихся в муниципальной собственности Чунского районного муниципального образования"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615,6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750,0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500,0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508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Подпрограмма "Модернизация коммунальной инфраструктуры объектов социальной сферы, находящихся в муниципальной собственности Чунского районного муниципального образования"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219,1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350,0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400,0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8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Подпрограмма "Энергосбережение и повышение энергетической эффективности объектов социальной сферы , находящихся в муниципальной собственности Чунского районного муниципального образования"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396,5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400,0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5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Муниципальная программа Чунского районного муниципального образования "Молодым семьям - доступное жилье"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450,0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450,0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450,0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05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Муниципальная программа Чунского районного муниципального образования "Экономическое развитие Чунского района"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92,0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92,0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92,0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02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Подпрограмма "Развитие экономики и инвестиционной деятельности"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35,0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35,0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35,0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2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Подпрограмма "Развитие и поддержка субъектов малого и среднего предпринимательства"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42,0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42,0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42,0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2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Подпрограмма "Развитие потребительского рынка"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15,0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15,0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15,0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2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Государственная программа Иркутской области "Социальная поддержка населения"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1 745,5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1 745,5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1 745,5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502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Подпрограмма «Дети Приангарья»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1 745,5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1 745,5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1 745,5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2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Государственная программа Иркутской области "Развитие культуры"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1 605,2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1 605,2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1 605,2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005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Подпрограмма «Оказание финансовой поддержки муниципальным образованиям Иркутской области в сфере культуры и архивного дела»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1 605,2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1 605,2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1 605,2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2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Государственная программа Иркутской области «Труд и занятость»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821,3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821,3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821,3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502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Подпрограмма «Улучшение условий и охраны труда в Иркутской области»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821,3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821,3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821,3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5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Государственная программа Иркутской области «Развитие сельского хозяйства и регулирование рынков сельскохозяйственной продукции, сырья и продовольствия»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810,5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810,5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810,5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502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Подпрограмма «Обеспечение деятельности в области ветеринарии»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810,5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810,5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810,5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2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Государственная программа Иркутской области «Развитие юстиции и правовой среды»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0,9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0,9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0,8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502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Подпрограмма «Развитие юстиции в Иркутской области»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0,9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0,9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0,8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0766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483507"/>
              </p:ext>
            </p:extLst>
          </p:nvPr>
        </p:nvGraphicFramePr>
        <p:xfrm>
          <a:off x="107501" y="1124744"/>
          <a:ext cx="8856986" cy="4464499"/>
        </p:xfrm>
        <a:graphic>
          <a:graphicData uri="http://schemas.openxmlformats.org/drawingml/2006/table">
            <a:tbl>
              <a:tblPr/>
              <a:tblGrid>
                <a:gridCol w="5672687"/>
                <a:gridCol w="1061433"/>
                <a:gridCol w="1061433"/>
                <a:gridCol w="1061433"/>
              </a:tblGrid>
              <a:tr h="3882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Наименование программы, подпрограммы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Ассигнования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2023 год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Ассигнования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2024 год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Ассигнования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2025 год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2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Муниципальная программа Чунского районного муниципального образования "Муниципальные финансы"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219 406,3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173 368,8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174 478,4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4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Подпрограмма "Эффективное управление бюджетным процессом"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17 015,7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12 306,2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11 310,1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2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Подпрограмма "Повышение финансовой устойчивости бюджетов муниципальных образований Чунского района"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202 390,6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161 062,6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163 168,3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2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Муниципальная программа Чунского районного муниципального образования "Муниципальная собственность"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33 941,6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26 468,0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24 234,3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4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Подпрограмма "Управление муниципальной собственностью"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25 797,5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20 233,8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18 268,2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Подпрограмма "Обеспечение реализации муниципальной программы"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8 144,2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6 234,3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5 966,0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2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Муниципальная программа Чунского районного муниципального образования "Муниципальное управление"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79 900,2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65 637,1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57 917,8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4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Подпрограмма "Повышение эффективности деятельности администрации Чунского района"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784,0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1 239,0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75,0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Подпрограмма "Обеспечение условий реализации муниципальной программы"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79 116,2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64 398,1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57 842,8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2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Муниципальная программа «Охрана окружающей среды в Чунском районном муниципальном образовании»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35 341,7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87,7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1 007,9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882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Муниципальная программа "Развитие сельского хозяйства и регулирование рынков сельскохозяйственной продукции, сырья и продовольствия"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45,0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50,0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55,0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4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Муниципальная программа "Охрана труда"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111,5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151,5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74,0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4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Подпрограмма «Улучшение условий и охраны труда на территории Чунского района»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10,0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10,0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10,0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2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Подпрограмма «Улучшение условий и охраны труда в структурных учреждениях администрации Чунского района»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101,5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141,5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64,0</a:t>
                      </a:r>
                    </a:p>
                  </a:txBody>
                  <a:tcPr marL="6538" marR="6538" marT="6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660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1010285"/>
              </p:ext>
            </p:extLst>
          </p:nvPr>
        </p:nvGraphicFramePr>
        <p:xfrm>
          <a:off x="413792" y="1484784"/>
          <a:ext cx="833467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31640" y="260648"/>
            <a:ext cx="6552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Соотношение программных и непрограммных расходов бюджета Чунского районного муниципального образования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752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260648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Муниципальная программа Чунского районного муниципального образования "Социальная поддержка населения"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1030239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Цель муниципальной программы: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Улучшение </a:t>
            </a:r>
            <a:r>
              <a:rPr lang="ru-RU" b="1" i="1" dirty="0">
                <a:solidFill>
                  <a:srgbClr val="002060"/>
                </a:solidFill>
                <a:latin typeface="Times New Roman"/>
                <a:ea typeface="Times New Roman"/>
              </a:rPr>
              <a:t>качества жизни отдельных категорий граждан Чунского района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25" y="4293096"/>
            <a:ext cx="3600400" cy="2399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72816"/>
            <a:ext cx="4392488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96" y="1718813"/>
            <a:ext cx="3517559" cy="248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797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260648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Муниципальная программа Чунского районного муниципального образования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«Здоровье»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030239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Цель муниципальной программы: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/>
                <a:ea typeface="Times New Roman"/>
              </a:rPr>
              <a:t>Создание условий для укрепления здоровья населения Чунского района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4" y="1622009"/>
            <a:ext cx="4161777" cy="2563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96" y="4309361"/>
            <a:ext cx="4143715" cy="247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03899"/>
            <a:ext cx="3407047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0199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28675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94692" y="188640"/>
            <a:ext cx="70567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Чунский район образован 12 декабря 1953 года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Площадь 28 036,8 кв.км.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Численность населения 27 851 человек (по данным на 2021 год)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составе района 11 муниципальных образований: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Чунское городское муниципальное образование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Лесогорское городское муниципальное образование</a:t>
            </a:r>
          </a:p>
          <a:p>
            <a:pPr lvl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Октябрьское </a:t>
            </a: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городское муниципальное образование</a:t>
            </a:r>
          </a:p>
          <a:p>
            <a:pPr lvl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Балтуринское </a:t>
            </a:r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сельское </a:t>
            </a: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lvl="0"/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Бунбуйское </a:t>
            </a: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сельское муниципальное </a:t>
            </a:r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lvl="0"/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Веселовское</a:t>
            </a: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сельское муниципальное образование</a:t>
            </a:r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Каменское </a:t>
            </a: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сельское муниципальное образование</a:t>
            </a:r>
            <a:endParaRPr lang="ru-RU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Мухинское </a:t>
            </a: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сельское муниципальное образование</a:t>
            </a:r>
            <a:endParaRPr lang="ru-RU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Новочунское </a:t>
            </a: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сельское муниципальное образование</a:t>
            </a:r>
            <a:endParaRPr lang="ru-RU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Таргизское </a:t>
            </a: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сельское муниципальное образование</a:t>
            </a:r>
            <a:endParaRPr lang="ru-RU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Червянское </a:t>
            </a:r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сельское муниципальное образование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1147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260648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Муниципальная программа Чунского районного муниципального образования "Развитие системы образования"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906979"/>
            <a:ext cx="88569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Цель муниципальной программы:</a:t>
            </a:r>
          </a:p>
          <a:p>
            <a:pPr algn="just"/>
            <a:r>
              <a:rPr lang="ru-RU" sz="1600" b="1" i="1" dirty="0">
                <a:solidFill>
                  <a:srgbClr val="002060"/>
                </a:solidFill>
                <a:latin typeface="Times New Roman"/>
                <a:ea typeface="Times New Roman"/>
              </a:rPr>
              <a:t>1. Обеспечение доступности и повышение качества предоставления общедоступного и бесплатного начального общего, основного общего, среднего общего образования по основным общеобразовательным программам, дополнительного образования, общедоступного бесплатного дошкольного образования на территории Чунского района, отдыха и оздоровления детей.</a:t>
            </a:r>
          </a:p>
          <a:p>
            <a:r>
              <a:rPr lang="ru-RU" sz="1600" b="1" i="1" dirty="0">
                <a:solidFill>
                  <a:srgbClr val="002060"/>
                </a:solidFill>
                <a:latin typeface="Times New Roman"/>
                <a:ea typeface="Times New Roman"/>
              </a:rPr>
              <a:t>2. Реализация основных направлений муниципальной политики в сфере образования.</a:t>
            </a:r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64" y="3068961"/>
            <a:ext cx="436892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117" y="3068961"/>
            <a:ext cx="421510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9275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260648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Муниципальная программа Чунского районного муниципального образования "Развитие культуры, спорта и молодежной политики"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5475" y="911723"/>
            <a:ext cx="88569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Цель муниципальной программы:</a:t>
            </a:r>
          </a:p>
          <a:p>
            <a:pPr algn="just"/>
            <a:r>
              <a:rPr lang="ru-RU" b="1" i="1" dirty="0">
                <a:solidFill>
                  <a:srgbClr val="002060"/>
                </a:solidFill>
                <a:latin typeface="Times New Roman"/>
                <a:ea typeface="Times New Roman"/>
              </a:rPr>
              <a:t>Сохранение и развитие культурного потенциала и наследия Чунского района.</a:t>
            </a:r>
          </a:p>
          <a:p>
            <a:pPr algn="just"/>
            <a:r>
              <a:rPr lang="ru-RU" b="1" i="1" dirty="0">
                <a:solidFill>
                  <a:srgbClr val="002060"/>
                </a:solidFill>
                <a:latin typeface="Times New Roman"/>
                <a:ea typeface="Times New Roman"/>
              </a:rPr>
              <a:t>Развитие физической культуры и спорта в Чунском районе.</a:t>
            </a:r>
          </a:p>
          <a:p>
            <a:pPr algn="just"/>
            <a:r>
              <a:rPr lang="ru-RU" b="1" i="1" dirty="0">
                <a:solidFill>
                  <a:srgbClr val="002060"/>
                </a:solidFill>
                <a:latin typeface="Times New Roman"/>
                <a:ea typeface="Times New Roman"/>
              </a:rPr>
              <a:t>Создание условий для личностного и профессионального становления молодёжи, формирования и развития духовно-нравственных и патриотических ценностей</a:t>
            </a: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62326"/>
            <a:ext cx="3384376" cy="2255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389051"/>
            <a:ext cx="3304177" cy="2202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657838"/>
            <a:ext cx="324036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62389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260648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Муниципальная программа Чунского районного муниципального образования "Безопасность"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1030239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Цель муниципальной программы: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/>
                <a:ea typeface="Times New Roman"/>
              </a:rPr>
              <a:t>Повышение безопасности жизнедеятельности населения Чунского района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7" y="2132856"/>
            <a:ext cx="5488881" cy="3659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10957"/>
            <a:ext cx="3252246" cy="2071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93096"/>
            <a:ext cx="2096879" cy="2096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31235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260648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Муниципальная программа Чунского районного муниципального образования "Транспорт"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1030239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Цель муниципальной программы: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/>
                <a:ea typeface="Times New Roman"/>
              </a:rPr>
              <a:t>Удовлетворение потребности населения в качественных услугах пассажирского транспорта общего пользования.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53569"/>
            <a:ext cx="6192688" cy="4647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62780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041" y="1353404"/>
            <a:ext cx="8856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Цель муниципальной программы: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/>
                <a:ea typeface="Times New Roman"/>
              </a:rPr>
              <a:t>Повышение надежности и энергоэффективности объектов социальной сферы, находящихся в муниципальной собственности Чунского районного муниципального образования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260648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Муниципальная программа Чунского районного муниципального образования "Развитие коммунальной инфраструктуры объектов социальной сферы, находящихся в муниципальной собственности Чунского районного муниципального образования"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73424"/>
            <a:ext cx="4104456" cy="2677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643159"/>
            <a:ext cx="3389680" cy="2246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40" y="2492896"/>
            <a:ext cx="3585879" cy="2513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03781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260648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Муниципальная программа Чунского районного муниципального образования "Молодым семьям - доступное жилье"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1030239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Цель муниципальной программы: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/>
                <a:ea typeface="Times New Roman"/>
              </a:rPr>
              <a:t>Создание механизма муниципальной поддержки молодых семей в решении жилищной проблемы в Чунском районе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84984"/>
            <a:ext cx="4177822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29" y="1953569"/>
            <a:ext cx="4369646" cy="3277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4989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356" y="4274402"/>
            <a:ext cx="388843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260648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Муниципальная программа Чунского районного муниципального образования "Экономическое развитие Чунского района"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836712"/>
            <a:ext cx="8856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Цель муниципальной программы: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/>
                <a:ea typeface="Times New Roman"/>
              </a:rPr>
              <a:t>Повышение уровня и качества жизни населения через  создание условий для роста экономического потенциала, формирование благоприятного предпринимательского климата и повышение инвестиционной активности бизнеса в районе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37" y="2204864"/>
            <a:ext cx="4050863" cy="277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81071"/>
            <a:ext cx="3721463" cy="2863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47194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260648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Муниципальная программа Чунского районного муниципального образования "Муниципальные финансы"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1030239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Цель муниципальной программы: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/>
                <a:ea typeface="Times New Roman"/>
              </a:rPr>
              <a:t>Повышение качества управления муниципальными финансами Чунского районного муниципального образования, составления и исполнения муниципального бюджета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5832648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143" y="2495323"/>
            <a:ext cx="2771353" cy="2085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09291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260648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Муниципальная программа Чунского районного муниципального образования "Муниципальная собственность"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1030239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Цель муниципальной программы: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/>
                <a:ea typeface="Times New Roman"/>
              </a:rPr>
              <a:t>Повышение эффективности управления муниципальной собственностью.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21" y="1988840"/>
            <a:ext cx="7226861" cy="4536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16469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05" y="1674608"/>
            <a:ext cx="3500324" cy="233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260648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Муниципальная программа Чунского районного муниципального образования "Муниципальное управление"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1030239"/>
            <a:ext cx="9036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Цель муниципальной программы: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/>
                <a:ea typeface="Times New Roman"/>
              </a:rPr>
              <a:t>Повышение открытости и эффективности деятельности администрации Чунского района.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17409" name="Picture 1" descr="Z:\ВСЕ РЕШЕНИЯ\2023-2025\фото к бюджету для граждан\parchum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95058"/>
            <a:ext cx="7425233" cy="279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752" y="1674607"/>
            <a:ext cx="3546648" cy="2364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568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84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7584"/>
            <a:ext cx="813690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Бюджет — (от старонормандского bougette — кошель, сумка, кожаный мешок) — форма 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самоуправления</a:t>
            </a:r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расходная часть бюджета превышает доходную, то бюджет сводится с дефицитом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Превышение доходов над расходами образует положительный остаток бюджета (профицит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Сбалансированность бюджета по доходам и расходам — основополагающее требование, предъявляемое к органам, составляющим и утверждающим бюджет.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80612"/>
            <a:ext cx="7920880" cy="325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53204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754" y="54289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Муниципальная программа Чунского районного муниципального образования "Охрана окружающей среды в Чунском районном муниципальном образовании"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1030239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Цель муниципальной программы: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/>
                <a:ea typeface="Times New Roman"/>
              </a:rPr>
              <a:t>Сохранение и защита окружающей среды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681086"/>
            <a:ext cx="3600401" cy="277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886" y="1645470"/>
            <a:ext cx="3788416" cy="28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737" y="4469374"/>
            <a:ext cx="4248472" cy="2388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64257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12820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Муниципальная программа Чунского районного муниципального образования "Развитие сельского хозяйства и регулирование рынков сельскохозяйственной продукции, сырья и продовольствия"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1030239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Цель муниципальной программы: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/>
                <a:ea typeface="Times New Roman"/>
              </a:rPr>
              <a:t>Создание условий для развития сельскохозяйственного производства, расширения рынка сельскохозяйственной продукции, сырья и продовольствия в Чунском районе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470644"/>
            <a:ext cx="3582144" cy="2387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28" y="1909611"/>
            <a:ext cx="4050606" cy="2699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909610"/>
            <a:ext cx="4049351" cy="2699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89133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1670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Муниципальная программа Чунского районного муниципального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образования "Комплексные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меры по укреплению межнационального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согласия"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799" y="925000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Цель муниципальной программы:</a:t>
            </a:r>
          </a:p>
          <a:p>
            <a:pPr algn="just"/>
            <a:r>
              <a:rPr lang="ru-RU" b="1" i="1" dirty="0">
                <a:solidFill>
                  <a:srgbClr val="002060"/>
                </a:solidFill>
                <a:latin typeface="Times New Roman"/>
                <a:ea typeface="Times New Roman"/>
              </a:rPr>
              <a:t>Укрепление единства народов Российской Федерации, проживающих на территории Чунского районного муниципального образования.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008194"/>
            <a:ext cx="251460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92" y="2060848"/>
            <a:ext cx="5515193" cy="387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1468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260648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Муниципальная программа Чунского районного муниципального образования "Охрана труда"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032775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Цель муниципальной программы:</a:t>
            </a:r>
          </a:p>
          <a:p>
            <a:r>
              <a:rPr lang="ru-RU" sz="1700" b="1" i="1" dirty="0">
                <a:solidFill>
                  <a:srgbClr val="002060"/>
                </a:solidFill>
                <a:latin typeface="Times New Roman"/>
                <a:ea typeface="Times New Roman"/>
              </a:rPr>
              <a:t>Сохранение жизни и здоровья человека в процессе труда на территории Чунского района</a:t>
            </a:r>
            <a:endParaRPr lang="ru-RU" sz="1700" b="1" i="1" dirty="0">
              <a:solidFill>
                <a:srgbClr val="002060"/>
              </a:solidFill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76872"/>
            <a:ext cx="3728606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0" y="2420888"/>
            <a:ext cx="5120569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8243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332656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бюджета района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учётом интересов целевых групп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173507"/>
              </p:ext>
            </p:extLst>
          </p:nvPr>
        </p:nvGraphicFramePr>
        <p:xfrm>
          <a:off x="313233" y="1196752"/>
          <a:ext cx="8435232" cy="5304517"/>
        </p:xfrm>
        <a:graphic>
          <a:graphicData uri="http://schemas.openxmlformats.org/drawingml/2006/table">
            <a:tbl>
              <a:tblPr/>
              <a:tblGrid>
                <a:gridCol w="2322933"/>
                <a:gridCol w="791614"/>
                <a:gridCol w="2832291"/>
                <a:gridCol w="830546"/>
                <a:gridCol w="830546"/>
                <a:gridCol w="827302"/>
              </a:tblGrid>
              <a:tr h="6007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целевой группы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Числен-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ность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целевой группы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Предлагаемые меры гос. поддержки за счет средств бюджета района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Планируемый объем расходов на поддержку целевой группы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72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 год (проект)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год (проект)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2025 год (проект)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12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Медицинские работники, прибывшие на работу в Чунскую районную больницу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Оплата проезда молодых специалистов к месту работы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24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Молодые семьи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Социальные выплаты на приобретение жилого помещения или строительство индивидуального жилого дома 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450,0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450,0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450,0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8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Обучающиеся с ограниченными возможностями здоровья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441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бесплатным двухразовым питанием обучающихся с ограниченными возможностями здоровья в муниципальных общеобразовательных организациях в Иркутской области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6480,9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6318,6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6265,8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132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260648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Из бюджета Чунского районного муниципального образования в бюджеты городских и сельских поселений передаются межбюджетные </a:t>
            </a:r>
            <a:r>
              <a:rPr lang="ru-RU" dirty="0" smtClean="0"/>
              <a:t>трансферты в виде дотации на выравнивание бюджетной обеспеченности и прочих межбюджетных трансфертов.</a:t>
            </a:r>
            <a:endParaRPr lang="ru-RU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0195063"/>
              </p:ext>
            </p:extLst>
          </p:nvPr>
        </p:nvGraphicFramePr>
        <p:xfrm>
          <a:off x="539552" y="1556792"/>
          <a:ext cx="790262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879677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8601" y="-11049"/>
            <a:ext cx="8102673" cy="672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800" b="1" dirty="0">
                <a:solidFill>
                  <a:prstClr val="black"/>
                </a:solidFill>
              </a:rPr>
              <a:t>БЮДЖЕТ ДЛЯ ГРАЖДАН </a:t>
            </a:r>
          </a:p>
          <a:p>
            <a:pPr lvl="0" algn="ctr">
              <a:spcBef>
                <a:spcPct val="20000"/>
              </a:spcBef>
            </a:pPr>
            <a:r>
              <a:rPr lang="ru-RU" sz="2800" dirty="0">
                <a:solidFill>
                  <a:prstClr val="black"/>
                </a:solidFill>
              </a:rPr>
              <a:t>подготовлен Финансовым управлением администрации Чунского района</a:t>
            </a:r>
          </a:p>
          <a:p>
            <a:pPr lvl="0" algn="ctr">
              <a:spcBef>
                <a:spcPct val="20000"/>
              </a:spcBef>
            </a:pPr>
            <a:endParaRPr lang="ru-RU" sz="2800" dirty="0">
              <a:solidFill>
                <a:prstClr val="black"/>
              </a:solidFill>
            </a:endParaRPr>
          </a:p>
          <a:p>
            <a:pPr lvl="0" algn="ctr"/>
            <a:r>
              <a:rPr lang="ru-RU" sz="2800" dirty="0">
                <a:solidFill>
                  <a:srgbClr val="002060"/>
                </a:solidFill>
              </a:rPr>
              <a:t>Контактная информация:</a:t>
            </a:r>
          </a:p>
          <a:p>
            <a:pPr lvl="0" algn="ctr"/>
            <a:r>
              <a:rPr lang="ru-RU" sz="2800" dirty="0">
                <a:solidFill>
                  <a:srgbClr val="002060"/>
                </a:solidFill>
              </a:rPr>
              <a:t>Начальник финансового управления </a:t>
            </a:r>
          </a:p>
          <a:p>
            <a:pPr lvl="0" algn="ctr"/>
            <a:r>
              <a:rPr lang="ru-RU" sz="2800" dirty="0">
                <a:solidFill>
                  <a:srgbClr val="002060"/>
                </a:solidFill>
              </a:rPr>
              <a:t>администрации Чунского района</a:t>
            </a:r>
          </a:p>
          <a:p>
            <a:pPr lvl="0" algn="ctr"/>
            <a:r>
              <a:rPr lang="ru-RU" sz="2800" dirty="0">
                <a:solidFill>
                  <a:srgbClr val="002060"/>
                </a:solidFill>
              </a:rPr>
              <a:t>Малащенко Ирина Анатольевна</a:t>
            </a:r>
          </a:p>
          <a:p>
            <a:pPr lvl="0" algn="ctr"/>
            <a:endParaRPr lang="ru-RU" sz="2800" dirty="0">
              <a:solidFill>
                <a:srgbClr val="002060"/>
              </a:solidFill>
            </a:endParaRPr>
          </a:p>
          <a:p>
            <a:pPr lvl="0" algn="ctr"/>
            <a:r>
              <a:rPr lang="ru-RU" sz="2800" dirty="0">
                <a:solidFill>
                  <a:srgbClr val="002060"/>
                </a:solidFill>
              </a:rPr>
              <a:t>График работы с 8-00 до 17-00, </a:t>
            </a:r>
          </a:p>
          <a:p>
            <a:pPr lvl="0" algn="ctr"/>
            <a:r>
              <a:rPr lang="ru-RU" sz="2800" dirty="0">
                <a:solidFill>
                  <a:srgbClr val="002060"/>
                </a:solidFill>
              </a:rPr>
              <a:t>перерыв с 12-00 до 13-00.</a:t>
            </a:r>
          </a:p>
          <a:p>
            <a:pPr lvl="0" algn="ctr"/>
            <a:r>
              <a:rPr lang="ru-RU" sz="2800" dirty="0">
                <a:solidFill>
                  <a:srgbClr val="002060"/>
                </a:solidFill>
              </a:rPr>
              <a:t>Адрес:  665513, Иркутская область, </a:t>
            </a:r>
            <a:r>
              <a:rPr lang="ru-RU" sz="2800" dirty="0" err="1">
                <a:solidFill>
                  <a:srgbClr val="002060"/>
                </a:solidFill>
              </a:rPr>
              <a:t>рп.Чунский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</a:p>
          <a:p>
            <a:pPr lvl="0" algn="ctr"/>
            <a:r>
              <a:rPr lang="ru-RU" sz="2800" dirty="0" err="1">
                <a:solidFill>
                  <a:srgbClr val="002060"/>
                </a:solidFill>
              </a:rPr>
              <a:t>ул.Комарова</a:t>
            </a:r>
            <a:r>
              <a:rPr lang="ru-RU" sz="2800" dirty="0">
                <a:solidFill>
                  <a:srgbClr val="002060"/>
                </a:solidFill>
              </a:rPr>
              <a:t>, 11, </a:t>
            </a:r>
            <a:r>
              <a:rPr lang="ru-RU" sz="2800" dirty="0" err="1">
                <a:solidFill>
                  <a:srgbClr val="002060"/>
                </a:solidFill>
              </a:rPr>
              <a:t>каб</a:t>
            </a:r>
            <a:r>
              <a:rPr lang="ru-RU" sz="2800" dirty="0">
                <a:solidFill>
                  <a:srgbClr val="002060"/>
                </a:solidFill>
              </a:rPr>
              <a:t>. 505</a:t>
            </a:r>
          </a:p>
          <a:p>
            <a:pPr lvl="0" algn="ctr"/>
            <a:r>
              <a:rPr lang="ru-RU" sz="2800" dirty="0">
                <a:solidFill>
                  <a:srgbClr val="002060"/>
                </a:solidFill>
              </a:rPr>
              <a:t>Телефон  (8 39567)  2-11-29,  </a:t>
            </a:r>
          </a:p>
          <a:p>
            <a:pPr lvl="0" algn="ctr"/>
            <a:r>
              <a:rPr lang="ru-RU" sz="2800" dirty="0">
                <a:solidFill>
                  <a:srgbClr val="002060"/>
                </a:solidFill>
              </a:rPr>
              <a:t>Электронная почта:   </a:t>
            </a:r>
            <a:r>
              <a:rPr lang="en-US" sz="2800" u="sng" dirty="0">
                <a:solidFill>
                  <a:srgbClr val="002060"/>
                </a:solidFill>
                <a:hlinkClick r:id="rId3"/>
              </a:rPr>
              <a:t>fin37</a:t>
            </a:r>
            <a:r>
              <a:rPr lang="ru-RU" sz="2800" u="sng" dirty="0">
                <a:solidFill>
                  <a:srgbClr val="002060"/>
                </a:solidFill>
                <a:hlinkClick r:id="rId3"/>
              </a:rPr>
              <a:t>@</a:t>
            </a:r>
            <a:r>
              <a:rPr lang="en-US" sz="2800" u="sng" dirty="0" err="1">
                <a:solidFill>
                  <a:srgbClr val="002060"/>
                </a:solidFill>
                <a:hlinkClick r:id="rId3"/>
              </a:rPr>
              <a:t>gfu</a:t>
            </a:r>
            <a:r>
              <a:rPr lang="ru-RU" sz="2800" u="sng" dirty="0">
                <a:solidFill>
                  <a:srgbClr val="002060"/>
                </a:solidFill>
                <a:hlinkClick r:id="rId3"/>
              </a:rPr>
              <a:t>.</a:t>
            </a:r>
            <a:r>
              <a:rPr lang="en-US" sz="2800" u="sng" dirty="0" err="1">
                <a:solidFill>
                  <a:srgbClr val="002060"/>
                </a:solidFill>
                <a:hlinkClick r:id="rId3"/>
              </a:rPr>
              <a:t>ru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2596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1340768"/>
            <a:ext cx="6408712" cy="3785652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  <a:scene3d>
            <a:camera prst="isometricOffAxis1Righ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СПАСИБО </a:t>
            </a:r>
          </a:p>
          <a:p>
            <a:pPr algn="ctr"/>
            <a:r>
              <a:rPr lang="ru-RU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ЗА</a:t>
            </a:r>
          </a:p>
          <a:p>
            <a:pPr algn="ctr"/>
            <a:r>
              <a:rPr lang="ru-RU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ВНИМАНИЕ</a:t>
            </a:r>
            <a:endParaRPr lang="ru-RU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6896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2" y="507275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Этапы бюджетного процесса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Z:\!Администратор\uchastniki-byudzhetnogo-processa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340768"/>
            <a:ext cx="9361040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8501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208702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Основные показатели прогноза социально-экономического развития Чунского районного муниципального образования на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2023-2025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graphicFrame>
        <p:nvGraphicFramePr>
          <p:cNvPr id="6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4667066"/>
              </p:ext>
            </p:extLst>
          </p:nvPr>
        </p:nvGraphicFramePr>
        <p:xfrm>
          <a:off x="539553" y="855033"/>
          <a:ext cx="8352927" cy="5081628"/>
        </p:xfrm>
        <a:graphic>
          <a:graphicData uri="http://schemas.openxmlformats.org/drawingml/2006/table">
            <a:tbl>
              <a:tblPr/>
              <a:tblGrid>
                <a:gridCol w="3483348"/>
                <a:gridCol w="604254"/>
                <a:gridCol w="853065"/>
                <a:gridCol w="853065"/>
                <a:gridCol w="853065"/>
                <a:gridCol w="853065"/>
                <a:gridCol w="853065"/>
              </a:tblGrid>
              <a:tr h="43818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Ед. изм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 </a:t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 года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Оценка </a:t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 года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Прогноз на: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9092">
                <a:tc v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2025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818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Выручка от реализации продукции, работ, услуг (в действующих ценах) по полному кругу организаций, 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руб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10970,8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10423,5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10369,8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10953,3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11474,3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05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Прибыль прибыльных предприятий (с учетом предприятий малого бизнеса)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руб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75,7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65,3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62,5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63,3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63,5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909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индивидуальных предпринимателей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ед.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818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инвестиций в основной капитал за счет всех источников -  всего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руб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680,5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348,5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550,0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598,0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630,0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909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Численность постоянного населения - всего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чел.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31,103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30,425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27,800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27,300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27,000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818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Среднесписочная численность работников (без внешних совместителей) по полному кругу организаций,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чел.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9,773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9,295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9,560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9,486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9,381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818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Уровень регистрируемой безработицы (к трудоспособному населению)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727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Среднемесячная начисленная заработная плата (без выплат социального характера) по полному кругу организаций,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руб.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3414,6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3508,6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3740,2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4013,2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4282,1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818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Фонд начисленной заработной платы по полному кругу организаций, 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 руб.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3414,6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3508,6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3740,2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4013,2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4282,1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818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Валовый совокупный доход (сумма ФОТ, выплат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социального характера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прочих доходов)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руб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3427,8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3543,6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3775,2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4053,2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4327,1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5878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1" y="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115616" y="332656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Чунского районного муниципального образования на 2023-2025 годы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47664" y="1124744"/>
            <a:ext cx="676875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Основным направлением бюджетной политики является содействие достижению национальных целей развития. На достижение целей развития ориентированы как национальные проекты, так и другие мероприятия муниципальных программ, в том числе в части мер по реализации Послания Президента Федеральному 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Собранию.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Главным стратегическим ориентиром налоговой политики является развитие и укрепление налогового потенциала Чунского районного муниципального образования, стабильность, повышение прозрачности налоговой политики, а также сбалансированность фискального и стимулирующего действия налогов и сборов в целях поступательного экономического развития.</a:t>
            </a:r>
            <a:endParaRPr lang="ru-RU" sz="2000" b="1" i="1" dirty="0">
              <a:solidFill>
                <a:schemeClr val="tx1">
                  <a:lumMod val="95000"/>
                  <a:lumOff val="5000"/>
                </a:schemeClr>
              </a:solidFill>
              <a:ea typeface="Calibri"/>
              <a:cs typeface="Times New Roman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89683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1" y="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191118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параметры бюджета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2023 год и плановый период 2024 и 2025 годов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20272" y="1268760"/>
            <a:ext cx="1656184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2025 год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55776" y="1254227"/>
            <a:ext cx="1656184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2023 год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60032" y="1268760"/>
            <a:ext cx="1656184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2024 год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425923" y="2636912"/>
            <a:ext cx="1913829" cy="93610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Доходы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445006" y="5157192"/>
            <a:ext cx="1913829" cy="93610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Дефицит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414465" y="3862683"/>
            <a:ext cx="1913829" cy="93610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Расходы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Блок-схема: магнитный диск 12"/>
          <p:cNvSpPr/>
          <p:nvPr/>
        </p:nvSpPr>
        <p:spPr>
          <a:xfrm>
            <a:off x="2555776" y="2636912"/>
            <a:ext cx="1656184" cy="936104"/>
          </a:xfrm>
          <a:prstGeom prst="flowChartMagneticDisk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1 737 782,1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Блок-схема: магнитный диск 18"/>
          <p:cNvSpPr/>
          <p:nvPr/>
        </p:nvSpPr>
        <p:spPr>
          <a:xfrm>
            <a:off x="2708176" y="3919347"/>
            <a:ext cx="1656184" cy="936104"/>
          </a:xfrm>
          <a:prstGeom prst="flowChartMagneticDisk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1 754 396,5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Блок-схема: магнитный диск 19"/>
          <p:cNvSpPr/>
          <p:nvPr/>
        </p:nvSpPr>
        <p:spPr>
          <a:xfrm>
            <a:off x="6973635" y="2636912"/>
            <a:ext cx="1656184" cy="936104"/>
          </a:xfrm>
          <a:prstGeom prst="flowChartMagneticDisk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1 419 399,4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1" name="Блок-схема: магнитный диск 20"/>
          <p:cNvSpPr/>
          <p:nvPr/>
        </p:nvSpPr>
        <p:spPr>
          <a:xfrm>
            <a:off x="6973635" y="5163424"/>
            <a:ext cx="1656184" cy="936104"/>
          </a:xfrm>
          <a:prstGeom prst="flowChartMagneticDisk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- 17 615,1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2" name="Блок-схема: магнитный диск 21"/>
          <p:cNvSpPr/>
          <p:nvPr/>
        </p:nvSpPr>
        <p:spPr>
          <a:xfrm>
            <a:off x="4860032" y="5157192"/>
            <a:ext cx="1656184" cy="936104"/>
          </a:xfrm>
          <a:prstGeom prst="flowChartMagneticDisk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- 16 611,2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3" name="Блок-схема: магнитный диск 22"/>
          <p:cNvSpPr/>
          <p:nvPr/>
        </p:nvSpPr>
        <p:spPr>
          <a:xfrm>
            <a:off x="4860032" y="2636912"/>
            <a:ext cx="1656184" cy="936104"/>
          </a:xfrm>
          <a:prstGeom prst="flowChartMagneticDisk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1 401 351,5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4" name="Блок-схема: магнитный диск 23"/>
          <p:cNvSpPr/>
          <p:nvPr/>
        </p:nvSpPr>
        <p:spPr>
          <a:xfrm>
            <a:off x="7020272" y="3933056"/>
            <a:ext cx="1656184" cy="936104"/>
          </a:xfrm>
          <a:prstGeom prst="flowChartMagneticDisk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1 437 014,5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5" name="Блок-схема: магнитный диск 24"/>
          <p:cNvSpPr/>
          <p:nvPr/>
        </p:nvSpPr>
        <p:spPr>
          <a:xfrm>
            <a:off x="4917327" y="3933056"/>
            <a:ext cx="1656184" cy="936104"/>
          </a:xfrm>
          <a:prstGeom prst="flowChartMagneticDisk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1 417 272,1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6" name="Блок-схема: магнитный диск 25"/>
          <p:cNvSpPr/>
          <p:nvPr/>
        </p:nvSpPr>
        <p:spPr>
          <a:xfrm>
            <a:off x="2708176" y="5157192"/>
            <a:ext cx="1656184" cy="936104"/>
          </a:xfrm>
          <a:prstGeom prst="flowChartMagneticDisk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- 16 614,4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855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9670463"/>
              </p:ext>
            </p:extLst>
          </p:nvPr>
        </p:nvGraphicFramePr>
        <p:xfrm>
          <a:off x="1331640" y="1339044"/>
          <a:ext cx="7272808" cy="5042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87624" y="261581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Структура доходов бюджета на 2023-2025 год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159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0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1680" y="199075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Налоговые доходы бюджета на 2023-2025 годы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1396772"/>
              </p:ext>
            </p:extLst>
          </p:nvPr>
        </p:nvGraphicFramePr>
        <p:xfrm>
          <a:off x="249869" y="599185"/>
          <a:ext cx="8644260" cy="3405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8168483"/>
              </p:ext>
            </p:extLst>
          </p:nvPr>
        </p:nvGraphicFramePr>
        <p:xfrm>
          <a:off x="426709" y="3861048"/>
          <a:ext cx="3375248" cy="3983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0258772"/>
              </p:ext>
            </p:extLst>
          </p:nvPr>
        </p:nvGraphicFramePr>
        <p:xfrm>
          <a:off x="3923928" y="3933056"/>
          <a:ext cx="504056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321904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864</TotalTime>
  <Words>2510</Words>
  <Application>Microsoft Office PowerPoint</Application>
  <PresentationFormat>Экран (4:3)</PresentationFormat>
  <Paragraphs>585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Галина</cp:lastModifiedBy>
  <cp:revision>46</cp:revision>
  <dcterms:created xsi:type="dcterms:W3CDTF">2022-11-15T07:02:29Z</dcterms:created>
  <dcterms:modified xsi:type="dcterms:W3CDTF">2022-11-17T09:16:13Z</dcterms:modified>
</cp:coreProperties>
</file>